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mp" ContentType="image/pn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4" r:id="rId19"/>
    <p:sldId id="275" r:id="rId20"/>
    <p:sldId id="277" r:id="rId21"/>
    <p:sldId id="276" r:id="rId22"/>
    <p:sldId id="278" r:id="rId23"/>
    <p:sldId id="279" r:id="rId24"/>
    <p:sldId id="281" r:id="rId25"/>
    <p:sldId id="282" r:id="rId26"/>
    <p:sldId id="284" r:id="rId27"/>
    <p:sldId id="280" r:id="rId28"/>
    <p:sldId id="286" r:id="rId29"/>
    <p:sldId id="287" r:id="rId30"/>
    <p:sldId id="283" r:id="rId31"/>
    <p:sldId id="288" r:id="rId32"/>
    <p:sldId id="273" r:id="rId33"/>
    <p:sldId id="28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D2C923-D973-4DD7-B100-D0DAB1F2F806}" v="403" dt="2019-08-12T12:31:45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Relationship Id="rId39" Type="http://schemas.microsoft.com/office/2015/10/relationships/revisionInfo" Target="revisionInfo.xml"/></Relationships>
</file>

<file path=ppt/media/image1.tmp>
</file>

<file path=ppt/media/image10.tmp>
</file>

<file path=ppt/media/image11.png>
</file>

<file path=ppt/media/image11.tmp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mp>
</file>

<file path=ppt/media/image3.tmp>
</file>

<file path=ppt/media/image4.tmp>
</file>

<file path=ppt/media/image5.png>
</file>

<file path=ppt/media/image5.tmp>
</file>

<file path=ppt/media/image6.png>
</file>

<file path=ppt/media/image6.tmp>
</file>

<file path=ppt/media/image7.png>
</file>

<file path=ppt/media/image7.tmp>
</file>

<file path=ppt/media/image8.tmp>
</file>

<file path=ppt/media/image9.png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559BC039-6339-45D1-B080-95F2842B1A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xmlns="" id="{26F07E53-96B6-440F-9A24-31293EA30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790769E7-02E5-49DD-A97D-84C0D01C1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08D32A6F-8B76-4559-999A-DEDF528E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188E6B6F-B233-4B68-B1CC-2687AC4C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3228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0DDCDBD-E477-4767-8919-6875B5578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xmlns="" id="{E30C89B2-6465-4453-88DC-C82DEDAFD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D77687F2-2C27-49E6-AD24-E6F93B5BE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DE2C8AB8-333C-468F-B8C3-563BB74B1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C9286B0B-C3BA-4B75-A54D-E00F0E0A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9282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xmlns="" id="{73FBF052-D56D-4E16-A4EA-B0DBB45894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xmlns="" id="{65BEAC27-EEAC-4DBA-8782-57F94E8A5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290040AA-EFC1-4F7F-928A-B4F56835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CA41EE8A-89DC-4E7D-ACBE-BE5428D92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AB9E03EE-0F7C-4C16-AE45-5A1F66AB6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277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C17BF5B1-DC1E-4A73-908C-4FE39BF79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BB3CB8EA-AC1A-4216-8CD5-E065E1EB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42346B65-AE91-4283-AA98-DBA357736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6EC2B664-0B0A-4095-AC58-3DC14FE6A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5786006F-BB4A-451C-96BC-800746392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236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48569EA8-EC52-49D0-9390-C50B350B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xmlns="" id="{FA85DD99-9B3C-48C5-881D-66FD35815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7724FDC5-635D-4DCA-89FD-E681FF737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FBC4C86F-3A90-489C-9AD6-BFB05F12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581E8E9C-8A23-4DF0-8375-E9600A2A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525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6A72C666-CDF1-4F21-A99D-179495688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89B7F4A3-2B31-4872-BF36-87DCBD812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xmlns="" id="{1544F040-C0B8-406A-958B-47C4F312D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xmlns="" id="{DA216782-D4C3-4E69-95DF-2B3B8B7CE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xmlns="" id="{199B1DC6-6D35-4DDC-94CD-9E606E0C1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xmlns="" id="{84CAD1D1-7A2E-4E8B-9DBF-CB70A014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360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B11BB558-ADA5-41F3-B919-EB63C4A58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xmlns="" id="{4DCD05EE-DBA5-49C9-BF1B-E87DD8D90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xmlns="" id="{4372F8C0-0594-422C-ACCB-DF1518EFF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xmlns="" id="{62A42E78-23BE-407D-A034-2DF2121F28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xmlns="" id="{CC1BF4CE-2431-4670-944B-063A6D6227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xmlns="" id="{38ADEFC2-8CB0-47E5-930A-3165CE19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xmlns="" id="{2A14F7FC-E9A7-47A6-8763-A2A644F46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xmlns="" id="{156AF6FB-D17C-44B7-BA79-56DB6324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36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29ED8398-518B-44EB-90AE-7AAC432A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xmlns="" id="{11E009DF-3EA9-4E3D-94FA-3B3798A27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xmlns="" id="{22FCB679-8F39-4D54-A1DB-A67976AB1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xmlns="" id="{2C8E2E87-C81D-4C42-9136-754B70B54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157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xmlns="" id="{B299FAEC-AC1B-4A45-B738-4D32FDF7C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xmlns="" id="{3D459A9A-44A6-41A8-8E65-73BB9D758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xmlns="" id="{0B2346FB-A357-42BB-BBE1-93C07A2CA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4941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71532DE8-5F69-4DC1-A267-77ED6A41E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689ED029-6834-430E-9359-458D85DD0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xmlns="" id="{3A7FABBB-C1A1-4D86-893E-A8926B5A8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xmlns="" id="{1EA2C382-4270-4161-8828-2863C7F07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xmlns="" id="{7FBFD225-25A4-421B-8388-589A2E317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xmlns="" id="{FD36D204-3760-4A69-8A7B-BDB532917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8058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97113F99-7A01-4CCC-88B9-EB53C60F9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xmlns="" id="{205FFEE0-D518-4E5E-86E7-1896D38A8D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xmlns="" id="{0642CF2B-019A-48A1-82CB-1291D509B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xmlns="" id="{368E5875-0B20-4BC5-9F5A-A8E3FCBF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xmlns="" id="{40B9FADF-4C4D-492A-B36B-009D7701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xmlns="" id="{D4715B8F-1715-4E28-AAB7-93D0CAD73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941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xmlns="" id="{5EF96FFB-4798-4D1F-8EE0-E40221E7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xmlns="" id="{4C6E1A2D-EAC2-4A75-BB8D-677BDA011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xmlns="" id="{E4C5A424-0B41-4F88-A0FA-00528178DE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61CAD-0298-44B2-B7EA-F4E019EBF368}" type="datetimeFigureOut">
              <a:rPr lang="en-GB" smtClean="0"/>
              <a:t>04/09/2019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xmlns="" id="{F0D51FCE-3095-4BB0-9CB3-747C12486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xmlns="" id="{62B58EE2-1B45-4741-B624-5F96D92D7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2EDDE-B5A7-498E-9FF5-46DEE0004E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27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m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m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m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m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m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m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mp"/><Relationship Id="rId3" Type="http://schemas.openxmlformats.org/officeDocument/2006/relationships/image" Target="../media/image8.tmp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mp"/><Relationship Id="rId3" Type="http://schemas.openxmlformats.org/officeDocument/2006/relationships/image" Target="../media/image8.tm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4" Type="http://schemas.openxmlformats.org/officeDocument/2006/relationships/image" Target="../media/image8.tm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8.tmp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mp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m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m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9147CEE6-0D00-4DA7-98A3-C20B63EDE2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Redoxreaktioner</a:t>
            </a:r>
            <a:r>
              <a:rPr lang="sv-SE" dirty="0"/>
              <a:t> 2.2 år 7 </a:t>
            </a:r>
            <a:endParaRPr lang="en-GB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xmlns="" id="{B14467E3-50E2-4AD4-ADFA-BBC5EE9963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2.2 Elektrokemiska celler och standard elektrod potential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3749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9205B91F-C13C-4A25-9543-8DD63948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Standard väte elektroden</a:t>
            </a:r>
            <a:endParaRPr lang="en-GB" dirty="0"/>
          </a:p>
        </p:txBody>
      </p:sp>
      <p:pic>
        <p:nvPicPr>
          <p:cNvPr id="5" name="Platshållare för innehåll 4" descr="Normalpotentialer. Vätgaselektroden - Magnus Ehingers undervisning - Google Chrome">
            <a:extLst>
              <a:ext uri="{FF2B5EF4-FFF2-40B4-BE49-F238E27FC236}">
                <a16:creationId xmlns:a16="http://schemas.microsoft.com/office/drawing/2014/main" xmlns="" id="{C7156602-C969-402C-870A-D93AF216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26" t="30727" r="24728" b="14714"/>
          <a:stretch/>
        </p:blipFill>
        <p:spPr>
          <a:xfrm>
            <a:off x="1124125" y="1690687"/>
            <a:ext cx="2608976" cy="4502075"/>
          </a:xfrm>
        </p:spPr>
      </p:pic>
    </p:spTree>
    <p:extLst>
      <p:ext uri="{BB962C8B-B14F-4D97-AF65-F5344CB8AC3E}">
        <p14:creationId xmlns:p14="http://schemas.microsoft.com/office/powerpoint/2010/main" val="407423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53A429F9-A044-481F-8396-8F96A54D4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Half</a:t>
            </a:r>
            <a:r>
              <a:rPr lang="sv-SE" dirty="0"/>
              <a:t> cell </a:t>
            </a:r>
            <a:r>
              <a:rPr lang="sv-SE" dirty="0" err="1"/>
              <a:t>reaction</a:t>
            </a:r>
            <a:r>
              <a:rPr lang="sv-SE" dirty="0"/>
              <a:t>-vätgaselektroden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4F2AF7A8-F611-470F-9052-AB5E1A546D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↔</m:t>
                    </m:r>
                    <m:f>
                      <m:f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sv-SE" b="0" dirty="0">
                  <a:ea typeface="Cambria Math" panose="02040503050406030204" pitchFamily="18" charset="0"/>
                </a:endParaRPr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4F2AF7A8-F611-470F-9052-AB5E1A546D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2761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BABF4E57-7915-4E3D-8B8E-AB8D29DC1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Exempel</a:t>
            </a:r>
            <a:br>
              <a:rPr lang="sv-SE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9AFEFCE4-81FE-4C43-886A-2AA5533FA5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sv-SE" dirty="0"/>
                  <a:t>Reaktionen </a:t>
                </a:r>
              </a:p>
              <a:p>
                <a:r>
                  <a:rPr lang="en-GB" dirty="0"/>
                  <a:t>2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𝑍𝑛</m:t>
                    </m:r>
                    <m:d>
                      <m:d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𝑍𝑛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2+</m:t>
                        </m:r>
                      </m:sup>
                    </m:sSup>
                    <m:d>
                      <m:d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𝑎𝑞</m:t>
                        </m:r>
                      </m:e>
                    </m:d>
                  </m:oMath>
                </a14:m>
                <a:endParaRPr lang="sv-SE" b="0" dirty="0">
                  <a:ea typeface="Cambria Math" panose="02040503050406030204" pitchFamily="18" charset="0"/>
                </a:endParaRPr>
              </a:p>
              <a:p>
                <a:r>
                  <a:rPr lang="en-GB" dirty="0" err="1"/>
                  <a:t>Detta</a:t>
                </a:r>
                <a:r>
                  <a:rPr lang="en-GB" dirty="0"/>
                  <a:t> </a:t>
                </a:r>
                <a:r>
                  <a:rPr lang="en-GB" dirty="0" err="1"/>
                  <a:t>är</a:t>
                </a:r>
                <a:r>
                  <a:rPr lang="en-GB" dirty="0"/>
                  <a:t> </a:t>
                </a:r>
                <a:r>
                  <a:rPr lang="en-GB" dirty="0" err="1"/>
                  <a:t>en</a:t>
                </a:r>
                <a:r>
                  <a:rPr lang="en-GB" dirty="0"/>
                  <a:t> </a:t>
                </a:r>
                <a:r>
                  <a:rPr lang="en-GB" dirty="0" err="1"/>
                  <a:t>redoxreaktion</a:t>
                </a:r>
                <a:r>
                  <a:rPr lang="en-GB" dirty="0"/>
                  <a:t> </a:t>
                </a:r>
                <a:r>
                  <a:rPr lang="en-GB" dirty="0" err="1"/>
                  <a:t>och</a:t>
                </a:r>
                <a:r>
                  <a:rPr lang="en-GB" dirty="0"/>
                  <a:t> den </a:t>
                </a:r>
                <a:r>
                  <a:rPr lang="en-GB" dirty="0" err="1"/>
                  <a:t>sker</a:t>
                </a:r>
                <a:r>
                  <a:rPr lang="en-GB" dirty="0"/>
                  <a:t> </a:t>
                </a:r>
                <a:r>
                  <a:rPr lang="en-GB" dirty="0" err="1"/>
                  <a:t>spontant</a:t>
                </a:r>
                <a:r>
                  <a:rPr lang="en-GB" dirty="0"/>
                  <a:t> </a:t>
                </a:r>
              </a:p>
              <a:p>
                <a:r>
                  <a:rPr lang="en-GB" dirty="0" err="1"/>
                  <a:t>Vätejonerna</a:t>
                </a:r>
                <a:r>
                  <a:rPr lang="en-GB" dirty="0"/>
                  <a:t> </a:t>
                </a:r>
                <a:r>
                  <a:rPr lang="en-GB" dirty="0" err="1"/>
                  <a:t>drar</a:t>
                </a:r>
                <a:r>
                  <a:rPr lang="en-GB" dirty="0"/>
                  <a:t> loss </a:t>
                </a:r>
                <a:r>
                  <a:rPr lang="en-GB" dirty="0" err="1"/>
                  <a:t>elektronerna</a:t>
                </a:r>
                <a:r>
                  <a:rPr lang="en-GB" dirty="0"/>
                  <a:t> </a:t>
                </a:r>
                <a:r>
                  <a:rPr lang="en-GB" dirty="0" err="1"/>
                  <a:t>från</a:t>
                </a:r>
                <a:r>
                  <a:rPr lang="en-GB" dirty="0"/>
                  <a:t> Zn </a:t>
                </a:r>
                <a:r>
                  <a:rPr lang="en-GB" dirty="0" err="1"/>
                  <a:t>som</a:t>
                </a:r>
                <a:r>
                  <a:rPr lang="en-GB" dirty="0"/>
                  <a:t> </a:t>
                </a:r>
                <a:r>
                  <a:rPr lang="en-GB" dirty="0" err="1"/>
                  <a:t>då</a:t>
                </a:r>
                <a:r>
                  <a:rPr lang="en-GB" dirty="0"/>
                  <a:t> </a:t>
                </a:r>
                <a:r>
                  <a:rPr lang="en-GB" dirty="0" err="1"/>
                  <a:t>bildar</a:t>
                </a:r>
                <a:r>
                  <a:rPr lang="en-GB" dirty="0"/>
                  <a:t> </a:t>
                </a:r>
                <a:r>
                  <a:rPr lang="en-GB" dirty="0" err="1"/>
                  <a:t>zink-joner</a:t>
                </a:r>
                <a:r>
                  <a:rPr lang="en-GB" dirty="0"/>
                  <a:t>.</a:t>
                </a:r>
              </a:p>
              <a:p>
                <a:r>
                  <a:rPr lang="en-GB" dirty="0" err="1"/>
                  <a:t>Vätjonerna</a:t>
                </a:r>
                <a:r>
                  <a:rPr lang="en-GB" dirty="0"/>
                  <a:t> </a:t>
                </a:r>
                <a:r>
                  <a:rPr lang="en-GB" dirty="0" err="1"/>
                  <a:t>blir</a:t>
                </a:r>
                <a:r>
                  <a:rPr lang="en-GB" dirty="0"/>
                  <a:t> </a:t>
                </a:r>
                <a:r>
                  <a:rPr lang="en-GB" dirty="0" err="1"/>
                  <a:t>tillsammans</a:t>
                </a:r>
                <a:r>
                  <a:rPr lang="en-GB" dirty="0"/>
                  <a:t> med </a:t>
                </a:r>
                <a:r>
                  <a:rPr lang="en-GB" dirty="0" err="1"/>
                  <a:t>elektronerna</a:t>
                </a:r>
                <a:r>
                  <a:rPr lang="en-GB" dirty="0"/>
                  <a:t> </a:t>
                </a:r>
                <a:r>
                  <a:rPr lang="en-GB" dirty="0" err="1"/>
                  <a:t>vätgas</a:t>
                </a:r>
                <a:r>
                  <a:rPr lang="en-GB" dirty="0"/>
                  <a:t>.</a:t>
                </a:r>
              </a:p>
              <a:p>
                <a:endParaRPr lang="en-GB" dirty="0"/>
              </a:p>
              <a:p>
                <a:r>
                  <a:rPr lang="en-GB" dirty="0"/>
                  <a:t>Om man </a:t>
                </a:r>
                <a:r>
                  <a:rPr lang="en-GB" dirty="0" err="1"/>
                  <a:t>delar</a:t>
                </a:r>
                <a:r>
                  <a:rPr lang="en-GB" dirty="0"/>
                  <a:t> </a:t>
                </a:r>
                <a:r>
                  <a:rPr lang="en-GB" dirty="0" err="1"/>
                  <a:t>upp</a:t>
                </a:r>
                <a:r>
                  <a:rPr lang="en-GB" dirty="0"/>
                  <a:t> </a:t>
                </a:r>
                <a:r>
                  <a:rPr lang="en-GB" dirty="0" err="1"/>
                  <a:t>redoxreaktionen</a:t>
                </a:r>
                <a:r>
                  <a:rPr lang="en-GB" dirty="0"/>
                  <a:t> </a:t>
                </a:r>
                <a:r>
                  <a:rPr lang="en-GB" dirty="0" err="1"/>
                  <a:t>i</a:t>
                </a:r>
                <a:r>
                  <a:rPr lang="en-GB" dirty="0"/>
                  <a:t> </a:t>
                </a:r>
                <a:r>
                  <a:rPr lang="en-GB" dirty="0" err="1"/>
                  <a:t>två</a:t>
                </a:r>
                <a:r>
                  <a:rPr lang="en-GB" dirty="0"/>
                  <a:t> </a:t>
                </a:r>
                <a:r>
                  <a:rPr lang="en-GB" dirty="0" err="1"/>
                  <a:t>delar</a:t>
                </a:r>
                <a:r>
                  <a:rPr lang="en-GB" dirty="0"/>
                  <a:t>. </a:t>
                </a:r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9AFEFCE4-81FE-4C43-886A-2AA5533FA5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44509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64D1A77E-5E88-4C61-93B6-A6E3AB34B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57207BFD-1AA5-495F-B422-C1B29B388A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sv-SE" dirty="0"/>
                  <a:t>Oxidationen</a:t>
                </a:r>
              </a:p>
              <a:p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</a:rPr>
                      <m:t>𝑍𝑛</m:t>
                    </m:r>
                    <m:d>
                      <m:dPr>
                        <m:ctrlPr>
                          <a:rPr lang="sv-SE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sv-SE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sv-SE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𝑍𝑛</m:t>
                        </m:r>
                      </m:e>
                      <m:sup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2+</m:t>
                        </m:r>
                      </m:sup>
                    </m:sSup>
                    <m:d>
                      <m:dPr>
                        <m:ctrlPr>
                          <a:rPr lang="sv-SE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𝑎𝑞</m:t>
                        </m:r>
                      </m:e>
                    </m:d>
                  </m:oMath>
                </a14:m>
                <a:endParaRPr lang="sv-SE" dirty="0"/>
              </a:p>
              <a:p>
                <a:endParaRPr lang="sv-SE" dirty="0"/>
              </a:p>
              <a:p>
                <a:r>
                  <a:rPr lang="sv-SE" dirty="0"/>
                  <a:t>Reduktionen</a:t>
                </a:r>
              </a:p>
              <a:p>
                <a:r>
                  <a:rPr lang="en-GB" dirty="0"/>
                  <a:t>2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i="1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sv-SE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i="1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sv-SE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sv-SE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sv-SE" i="1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</m:d>
                  </m:oMath>
                </a14:m>
                <a:endParaRPr lang="sv-SE" dirty="0">
                  <a:ea typeface="Cambria Math" panose="02040503050406030204" pitchFamily="18" charset="0"/>
                </a:endParaRPr>
              </a:p>
              <a:p>
                <a:endParaRPr lang="sv-SE" dirty="0">
                  <a:ea typeface="Cambria Math" panose="02040503050406030204" pitchFamily="18" charset="0"/>
                </a:endParaRPr>
              </a:p>
              <a:p>
                <a:r>
                  <a:rPr lang="sv-SE" dirty="0">
                    <a:ea typeface="Cambria Math" panose="02040503050406030204" pitchFamily="18" charset="0"/>
                  </a:rPr>
                  <a:t>Och så kör man halvcells reaktionerna i två olika byttor med en sladd emellan som elektronerna kan vandra i.</a:t>
                </a:r>
              </a:p>
              <a:p>
                <a:r>
                  <a:rPr lang="sv-SE" dirty="0">
                    <a:ea typeface="Cambria Math" panose="02040503050406030204" pitchFamily="18" charset="0"/>
                  </a:rPr>
                  <a:t>Man får en spänning mellan byttorna eftersom det finns en ”vilja” hos elektronerna att gå över till väteelektroden.</a:t>
                </a:r>
              </a:p>
              <a:p>
                <a:endParaRPr lang="sv-SE" dirty="0"/>
              </a:p>
              <a:p>
                <a:endParaRPr lang="sv-SE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57207BFD-1AA5-495F-B422-C1B29B388A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b="-14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0850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CB9FC2C5-BDD6-4970-B9A5-634BCFA99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latshållare för innehåll 4" descr="zinchalf cell and hydrogen reference cell - Google Search - Google Chrome">
            <a:extLst>
              <a:ext uri="{FF2B5EF4-FFF2-40B4-BE49-F238E27FC236}">
                <a16:creationId xmlns:a16="http://schemas.microsoft.com/office/drawing/2014/main" xmlns="" id="{0D978AC2-41AF-46BA-BFCD-650FAEFDF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0" t="43259" r="58378" b="31871"/>
          <a:stretch/>
        </p:blipFill>
        <p:spPr>
          <a:xfrm>
            <a:off x="3061983" y="2203414"/>
            <a:ext cx="4672667" cy="3484245"/>
          </a:xfrm>
        </p:spPr>
      </p:pic>
    </p:spTree>
    <p:extLst>
      <p:ext uri="{BB962C8B-B14F-4D97-AF65-F5344CB8AC3E}">
        <p14:creationId xmlns:p14="http://schemas.microsoft.com/office/powerpoint/2010/main" val="3560279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50D62476-3114-482B-B509-23F03C98D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18C3B5ED-9ED8-4938-A8ED-27A9EEE61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 vätgaselektroden kommer alltså elektronerna fram till platina metallen och fångas där upp av vätejoner och det bildas vätgas.</a:t>
            </a:r>
          </a:p>
          <a:p>
            <a:endParaRPr lang="sv-SE" dirty="0"/>
          </a:p>
          <a:p>
            <a:r>
              <a:rPr lang="sv-SE" dirty="0"/>
              <a:t>Platina används för att den metallen reagerar inte med något.</a:t>
            </a:r>
          </a:p>
          <a:p>
            <a:endParaRPr lang="sv-SE" dirty="0"/>
          </a:p>
          <a:p>
            <a:r>
              <a:rPr lang="en-GB" dirty="0"/>
              <a:t>Om man </a:t>
            </a:r>
            <a:r>
              <a:rPr lang="en-GB" dirty="0" err="1"/>
              <a:t>mäter</a:t>
            </a:r>
            <a:r>
              <a:rPr lang="en-GB" dirty="0"/>
              <a:t> </a:t>
            </a:r>
            <a:r>
              <a:rPr lang="en-GB" dirty="0" err="1"/>
              <a:t>spänningen</a:t>
            </a:r>
            <a:r>
              <a:rPr lang="en-GB" dirty="0"/>
              <a:t> </a:t>
            </a:r>
            <a:r>
              <a:rPr lang="en-GB" dirty="0" err="1"/>
              <a:t>mellan</a:t>
            </a:r>
            <a:r>
              <a:rPr lang="en-GB" dirty="0"/>
              <a:t> de </a:t>
            </a:r>
            <a:r>
              <a:rPr lang="en-GB" dirty="0" err="1"/>
              <a:t>här</a:t>
            </a:r>
            <a:r>
              <a:rPr lang="en-GB" dirty="0"/>
              <a:t> </a:t>
            </a:r>
            <a:r>
              <a:rPr lang="en-GB" dirty="0" err="1"/>
              <a:t>halv-cellerna</a:t>
            </a:r>
            <a:r>
              <a:rPr lang="en-GB" dirty="0"/>
              <a:t> </a:t>
            </a:r>
            <a:r>
              <a:rPr lang="en-GB" dirty="0" err="1"/>
              <a:t>så</a:t>
            </a:r>
            <a:r>
              <a:rPr lang="en-GB" dirty="0"/>
              <a:t> </a:t>
            </a:r>
            <a:r>
              <a:rPr lang="en-GB" dirty="0" err="1"/>
              <a:t>kommer</a:t>
            </a:r>
            <a:r>
              <a:rPr lang="en-GB" dirty="0"/>
              <a:t> den </a:t>
            </a:r>
            <a:r>
              <a:rPr lang="en-GB" dirty="0" err="1"/>
              <a:t>att</a:t>
            </a:r>
            <a:r>
              <a:rPr lang="en-GB" dirty="0"/>
              <a:t>  </a:t>
            </a:r>
            <a:r>
              <a:rPr lang="en-GB" dirty="0" err="1"/>
              <a:t>vara</a:t>
            </a:r>
            <a:r>
              <a:rPr lang="en-GB" dirty="0"/>
              <a:t>  0.76 volt.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2669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2689A518-C810-4237-BE09-8A669390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Om man istället kör en koppar halvcell mot vätgaselektroden..</a:t>
            </a:r>
            <a:endParaRPr lang="en-GB" dirty="0"/>
          </a:p>
        </p:txBody>
      </p:sp>
      <p:pic>
        <p:nvPicPr>
          <p:cNvPr id="5" name="Platshållare för innehåll 4" descr="copper half cell hydrogen reference - Google Search - Google Chrome">
            <a:extLst>
              <a:ext uri="{FF2B5EF4-FFF2-40B4-BE49-F238E27FC236}">
                <a16:creationId xmlns:a16="http://schemas.microsoft.com/office/drawing/2014/main" xmlns="" id="{0B787D8B-34C0-4E27-AC0F-10F153A8A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9" t="20316" r="53435" b="54814"/>
          <a:stretch/>
        </p:blipFill>
        <p:spPr>
          <a:xfrm>
            <a:off x="1870744" y="2025838"/>
            <a:ext cx="7448625" cy="3653508"/>
          </a:xfrm>
        </p:spPr>
      </p:pic>
    </p:spTree>
    <p:extLst>
      <p:ext uri="{BB962C8B-B14F-4D97-AF65-F5344CB8AC3E}">
        <p14:creationId xmlns:p14="http://schemas.microsoft.com/office/powerpoint/2010/main" val="3273959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AB905F9D-8A7A-472D-9C48-04D9CB75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 </a:t>
            </a:r>
            <a:r>
              <a:rPr lang="en-GB" dirty="0" err="1" smtClean="0"/>
              <a:t>som</a:t>
            </a:r>
            <a:r>
              <a:rPr lang="en-GB" dirty="0" smtClean="0"/>
              <a:t> tar </a:t>
            </a:r>
            <a:r>
              <a:rPr lang="en-GB" dirty="0" err="1" smtClean="0"/>
              <a:t>elektroner</a:t>
            </a:r>
            <a:r>
              <a:rPr lang="en-GB" dirty="0" smtClean="0"/>
              <a:t> </a:t>
            </a:r>
            <a:r>
              <a:rPr lang="en-GB" dirty="0" err="1" smtClean="0"/>
              <a:t>från</a:t>
            </a:r>
            <a:r>
              <a:rPr lang="en-GB" dirty="0" smtClean="0"/>
              <a:t> </a:t>
            </a:r>
            <a:r>
              <a:rPr lang="en-GB" dirty="0" err="1" smtClean="0"/>
              <a:t>väte</a:t>
            </a:r>
            <a:r>
              <a:rPr lang="en-GB" dirty="0" smtClean="0"/>
              <a:t> </a:t>
            </a:r>
            <a:r>
              <a:rPr lang="en-GB" dirty="0" err="1" smtClean="0"/>
              <a:t>finns</a:t>
            </a:r>
            <a:r>
              <a:rPr lang="en-GB" dirty="0" smtClean="0"/>
              <a:t> </a:t>
            </a:r>
            <a:r>
              <a:rPr lang="en-GB" dirty="0" err="1" smtClean="0"/>
              <a:t>överst</a:t>
            </a:r>
            <a:r>
              <a:rPr lang="en-GB" dirty="0" smtClean="0"/>
              <a:t> </a:t>
            </a:r>
            <a:r>
              <a:rPr lang="en-GB" dirty="0" err="1" smtClean="0"/>
              <a:t>dom</a:t>
            </a:r>
            <a:r>
              <a:rPr lang="en-GB" dirty="0" smtClean="0"/>
              <a:t> </a:t>
            </a:r>
            <a:r>
              <a:rPr lang="en-GB" dirty="0" err="1" smtClean="0"/>
              <a:t>som</a:t>
            </a:r>
            <a:r>
              <a:rPr lang="en-GB" dirty="0" smtClean="0"/>
              <a:t> </a:t>
            </a:r>
            <a:r>
              <a:rPr lang="en-GB" dirty="0" err="1" smtClean="0"/>
              <a:t>ger</a:t>
            </a:r>
            <a:r>
              <a:rPr lang="en-GB" dirty="0" smtClean="0"/>
              <a:t> under</a:t>
            </a:r>
            <a:endParaRPr lang="en-GB" dirty="0"/>
          </a:p>
        </p:txBody>
      </p:sp>
      <p:pic>
        <p:nvPicPr>
          <p:cNvPr id="5" name="Platshållare för innehåll 4" descr="redox reaction electrode potential - Google Search - Google Chrome">
            <a:extLst>
              <a:ext uri="{FF2B5EF4-FFF2-40B4-BE49-F238E27FC236}">
                <a16:creationId xmlns:a16="http://schemas.microsoft.com/office/drawing/2014/main" xmlns="" id="{4539A695-0DD0-4000-818B-C61E7CE4F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40" t="42488" r="53226" b="19918"/>
          <a:stretch/>
        </p:blipFill>
        <p:spPr>
          <a:xfrm>
            <a:off x="1076925" y="1537438"/>
            <a:ext cx="7319041" cy="5133858"/>
          </a:xfrm>
        </p:spPr>
      </p:pic>
    </p:spTree>
    <p:extLst>
      <p:ext uri="{BB962C8B-B14F-4D97-AF65-F5344CB8AC3E}">
        <p14:creationId xmlns:p14="http://schemas.microsoft.com/office/powerpoint/2010/main" val="151335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26253E3F-2D93-4988-BDF2-DDC57B212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Reduktionspotentialen</a:t>
            </a:r>
            <a:br>
              <a:rPr lang="sv-SE" dirty="0"/>
            </a:br>
            <a:r>
              <a:rPr lang="sv-SE" dirty="0"/>
              <a:t> för en halv cell beräknas på följande sätt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53870629-2F5F-4AD4-A7EE-96517F4AB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sv-SE" dirty="0"/>
              <a:t>Se till att du har standard konditions , oftast en </a:t>
            </a:r>
            <a:r>
              <a:rPr lang="sv-SE" dirty="0" err="1"/>
              <a:t>molariga</a:t>
            </a:r>
            <a:r>
              <a:rPr lang="sv-SE" dirty="0"/>
              <a:t> lösningar temperaturen 25 grader etc..</a:t>
            </a:r>
          </a:p>
          <a:p>
            <a:endParaRPr lang="sv-SE" dirty="0"/>
          </a:p>
          <a:p>
            <a:r>
              <a:rPr lang="sv-SE" dirty="0"/>
              <a:t>Koppla ihop ”din” halvcell med </a:t>
            </a:r>
            <a:r>
              <a:rPr lang="sv-SE" dirty="0" err="1"/>
              <a:t>vätegaslektroden</a:t>
            </a:r>
            <a:r>
              <a:rPr lang="sv-SE" dirty="0"/>
              <a:t> och mät spänningen.</a:t>
            </a:r>
          </a:p>
          <a:p>
            <a:endParaRPr lang="sv-SE" dirty="0"/>
          </a:p>
          <a:p>
            <a:endParaRPr lang="sv-SE" dirty="0"/>
          </a:p>
          <a:p>
            <a:r>
              <a:rPr lang="sv-SE" dirty="0"/>
              <a:t>Om elektronerna går spontant från din halvcell mot vätgaselektroden och det bildas vätgas , vätgaselektroden är katod och det sker en reduktion där, så är värdet på reduktionspotentialen(för din halvcell) spänningen fast negativ.</a:t>
            </a:r>
          </a:p>
          <a:p>
            <a:endParaRPr lang="sv-SE" dirty="0"/>
          </a:p>
          <a:p>
            <a:r>
              <a:rPr lang="sv-SE" dirty="0"/>
              <a:t>Om elektronerna istället går ifrån vätgaselektroden, dvs det sker en oxidation där det bildas vätejoner, så är värdet på reduktionspotentialen positivt.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2872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221C28F9-12FF-46C9-B560-97EC69C6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Observera att detta är reduktionspotentialer.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DABE9E43-386F-4DF9-A6C3-39A88ABEC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v-SE" dirty="0"/>
              <a:t>När en zinkhalvcell reagerar med en vätgaselektrod så kommer ju elektronerna att gå ifrån zinken till vätgaselektroden.</a:t>
            </a:r>
          </a:p>
          <a:p>
            <a:r>
              <a:rPr lang="sv-SE" dirty="0"/>
              <a:t>Dvs det sker en oxidation i zinkhalvcellen.</a:t>
            </a:r>
          </a:p>
          <a:p>
            <a:endParaRPr lang="sv-SE" dirty="0"/>
          </a:p>
          <a:p>
            <a:r>
              <a:rPr lang="sv-SE" dirty="0"/>
              <a:t>I tabellen kan vi läsa reduktionspotentialen för zink är -0.76</a:t>
            </a:r>
          </a:p>
          <a:p>
            <a:r>
              <a:rPr lang="sv-SE" dirty="0"/>
              <a:t>Nu sker det ju inte en reduktion utan en oxidation och så i verkliga livet får vi helt enkelt byta tecken till + istället. (eftersom det omvända sker)</a:t>
            </a:r>
          </a:p>
          <a:p>
            <a:endParaRPr lang="sv-SE" dirty="0"/>
          </a:p>
          <a:p>
            <a:r>
              <a:rPr lang="sv-SE" dirty="0"/>
              <a:t>Så det är logiskt att det står 0.76 på volt mätaren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221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D1822D04-7712-4B22-8DCF-FF3656A20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latshållare för innehåll 4" descr="En bild som visar skärmbild&#10;&#10;Automatiskt genererad beskrivning">
            <a:extLst>
              <a:ext uri="{FF2B5EF4-FFF2-40B4-BE49-F238E27FC236}">
                <a16:creationId xmlns:a16="http://schemas.microsoft.com/office/drawing/2014/main" xmlns="" id="{913B024D-F5F6-4546-91FC-F6DACD54A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40" y="1446244"/>
            <a:ext cx="10577033" cy="3189723"/>
          </a:xfrm>
        </p:spPr>
      </p:pic>
    </p:spTree>
    <p:extLst>
      <p:ext uri="{BB962C8B-B14F-4D97-AF65-F5344CB8AC3E}">
        <p14:creationId xmlns:p14="http://schemas.microsoft.com/office/powerpoint/2010/main" val="2401273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6AF1377F-2274-40D3-8EB0-4869B228A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2800" dirty="0"/>
              <a:t>Formel för att räkna ut spänningen mellan två celler givet cellernas standard </a:t>
            </a:r>
            <a:r>
              <a:rPr lang="sv-SE" sz="2800" dirty="0" err="1"/>
              <a:t>reduction</a:t>
            </a:r>
            <a:r>
              <a:rPr lang="sv-SE" sz="2800" dirty="0"/>
              <a:t> potential.</a:t>
            </a:r>
            <a:endParaRPr lang="en-GB" sz="2800" dirty="0"/>
          </a:p>
        </p:txBody>
      </p:sp>
      <p:pic>
        <p:nvPicPr>
          <p:cNvPr id="5" name="Platshållare för innehåll 4" descr="emf given reduction potentials for a galvanic cell - Google Search - Google Chrome">
            <a:extLst>
              <a:ext uri="{FF2B5EF4-FFF2-40B4-BE49-F238E27FC236}">
                <a16:creationId xmlns:a16="http://schemas.microsoft.com/office/drawing/2014/main" xmlns="" id="{91D6B340-6F04-4B8B-A90F-BEFCF6F01C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1" t="30094" r="48285" b="20373"/>
          <a:stretch/>
        </p:blipFill>
        <p:spPr>
          <a:xfrm>
            <a:off x="653143" y="1690687"/>
            <a:ext cx="6447453" cy="4639757"/>
          </a:xfrm>
        </p:spPr>
      </p:pic>
    </p:spTree>
    <p:extLst>
      <p:ext uri="{BB962C8B-B14F-4D97-AF65-F5344CB8AC3E}">
        <p14:creationId xmlns:p14="http://schemas.microsoft.com/office/powerpoint/2010/main" val="3724049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ED673BC-0715-4B0A-88D4-6DC9B0A0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Cell diagram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AE38D92A-8B2A-4C62-96DE-A0483E4614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𝑍𝑛</m:t>
                            </m:r>
                          </m:e>
                          <m:sup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  <m:d>
                          <m:d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d>
                          <m:d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  <m:sSub>
                      <m:sSub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sv-S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)|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𝑃𝑡</m:t>
                    </m:r>
                  </m:oMath>
                </a14:m>
                <a:endParaRPr lang="sv-SE" b="0" dirty="0"/>
              </a:p>
              <a:p>
                <a:endParaRPr lang="en-GB" dirty="0"/>
              </a:p>
              <a:p>
                <a:r>
                  <a:rPr lang="en-GB" dirty="0" err="1"/>
                  <a:t>Katoden</a:t>
                </a:r>
                <a:r>
                  <a:rPr lang="en-GB" dirty="0"/>
                  <a:t> till </a:t>
                </a:r>
                <a:r>
                  <a:rPr lang="en-GB" dirty="0" err="1"/>
                  <a:t>höger</a:t>
                </a:r>
                <a:r>
                  <a:rPr lang="en-GB" dirty="0"/>
                  <a:t> </a:t>
                </a:r>
                <a:r>
                  <a:rPr lang="en-GB" dirty="0" err="1"/>
                  <a:t>och</a:t>
                </a:r>
                <a:r>
                  <a:rPr lang="en-GB" dirty="0"/>
                  <a:t> </a:t>
                </a:r>
                <a:r>
                  <a:rPr lang="en-GB" dirty="0" err="1"/>
                  <a:t>anoden</a:t>
                </a:r>
                <a:r>
                  <a:rPr lang="en-GB" dirty="0"/>
                  <a:t> till </a:t>
                </a:r>
                <a:r>
                  <a:rPr lang="en-GB" dirty="0" err="1"/>
                  <a:t>vänster</a:t>
                </a:r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AE38D92A-8B2A-4C62-96DE-A0483E4614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9951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7CEDB925-7F22-4966-BCB3-8A76CDEA3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Vad händer om vi byter plats på cellerna?</a:t>
            </a:r>
            <a:br>
              <a:rPr lang="sv-SE" dirty="0"/>
            </a:br>
            <a:endParaRPr lang="en-GB" dirty="0"/>
          </a:p>
        </p:txBody>
      </p:sp>
      <p:pic>
        <p:nvPicPr>
          <p:cNvPr id="5" name="Platshållare för innehåll 4" descr="Cell EMF - Chemistry LibreTexts - Google Chrome">
            <a:extLst>
              <a:ext uri="{FF2B5EF4-FFF2-40B4-BE49-F238E27FC236}">
                <a16:creationId xmlns:a16="http://schemas.microsoft.com/office/drawing/2014/main" xmlns="" id="{34566D72-1F2A-40F0-9A3F-739193C3A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53" t="57911" r="44278" b="36896"/>
          <a:stretch/>
        </p:blipFill>
        <p:spPr>
          <a:xfrm>
            <a:off x="1719743" y="2181238"/>
            <a:ext cx="6121742" cy="1413238"/>
          </a:xfrm>
        </p:spPr>
      </p:pic>
      <p:pic>
        <p:nvPicPr>
          <p:cNvPr id="6" name="Platshållare för innehåll 4" descr="Cell EMF - Chemistry LibreTexts - Google Chrome">
            <a:extLst>
              <a:ext uri="{FF2B5EF4-FFF2-40B4-BE49-F238E27FC236}">
                <a16:creationId xmlns:a16="http://schemas.microsoft.com/office/drawing/2014/main" xmlns="" id="{8708B73E-12E1-42C5-87EC-938D59997C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4" t="65055" r="60314" b="29752"/>
          <a:stretch/>
        </p:blipFill>
        <p:spPr>
          <a:xfrm>
            <a:off x="1467374" y="3569153"/>
            <a:ext cx="8640741" cy="1031745"/>
          </a:xfrm>
          <a:prstGeom prst="rect">
            <a:avLst/>
          </a:prstGeom>
        </p:spPr>
      </p:pic>
      <p:pic>
        <p:nvPicPr>
          <p:cNvPr id="7" name="Platshållare för innehåll 4" descr="emf given reduction potentials for a galvanic cell - Google Search - Google Chrome">
            <a:extLst>
              <a:ext uri="{FF2B5EF4-FFF2-40B4-BE49-F238E27FC236}">
                <a16:creationId xmlns:a16="http://schemas.microsoft.com/office/drawing/2014/main" xmlns="" id="{56941546-28BB-4639-AB43-0F4C690391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9" t="43748" r="71313" b="49582"/>
          <a:stretch/>
        </p:blipFill>
        <p:spPr>
          <a:xfrm>
            <a:off x="2980759" y="5323122"/>
            <a:ext cx="3530837" cy="9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46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7CEDB925-7F22-4966-BCB3-8A76CDEA3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sz="3100" dirty="0" err="1"/>
              <a:t>Ecell</a:t>
            </a:r>
            <a:r>
              <a:rPr lang="sv-SE" sz="3100" dirty="0"/>
              <a:t> blir då -0.76 </a:t>
            </a:r>
            <a:br>
              <a:rPr lang="sv-SE" sz="3100" dirty="0"/>
            </a:br>
            <a:r>
              <a:rPr lang="sv-SE" sz="3100" dirty="0"/>
              <a:t>detta indikerar att den förslagna reaktionen inte är spontan. Bara galvaniska element med positiv </a:t>
            </a:r>
            <a:r>
              <a:rPr lang="sv-SE" sz="3100" dirty="0" err="1"/>
              <a:t>Ecell</a:t>
            </a:r>
            <a:r>
              <a:rPr lang="sv-SE" sz="3100" dirty="0"/>
              <a:t> har en spontan process.</a:t>
            </a:r>
            <a:r>
              <a:rPr lang="sv-SE" dirty="0"/>
              <a:t/>
            </a:r>
            <a:br>
              <a:rPr lang="sv-SE" dirty="0"/>
            </a:br>
            <a:endParaRPr lang="en-GB" dirty="0"/>
          </a:p>
        </p:txBody>
      </p:sp>
      <p:pic>
        <p:nvPicPr>
          <p:cNvPr id="5" name="Platshållare för innehåll 4" descr="Cell EMF - Chemistry LibreTexts - Google Chrome">
            <a:extLst>
              <a:ext uri="{FF2B5EF4-FFF2-40B4-BE49-F238E27FC236}">
                <a16:creationId xmlns:a16="http://schemas.microsoft.com/office/drawing/2014/main" xmlns="" id="{34566D72-1F2A-40F0-9A3F-739193C3A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53" t="57911" r="44278" b="36896"/>
          <a:stretch/>
        </p:blipFill>
        <p:spPr>
          <a:xfrm>
            <a:off x="1719743" y="2181238"/>
            <a:ext cx="6121742" cy="1413238"/>
          </a:xfrm>
        </p:spPr>
      </p:pic>
      <p:pic>
        <p:nvPicPr>
          <p:cNvPr id="7" name="Platshållare för innehåll 4" descr="emf given reduction potentials for a galvanic cell - Google Search - Google Chrome">
            <a:extLst>
              <a:ext uri="{FF2B5EF4-FFF2-40B4-BE49-F238E27FC236}">
                <a16:creationId xmlns:a16="http://schemas.microsoft.com/office/drawing/2014/main" xmlns="" id="{56941546-28BB-4639-AB43-0F4C690391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9" t="43748" r="71313" b="49582"/>
          <a:stretch/>
        </p:blipFill>
        <p:spPr>
          <a:xfrm>
            <a:off x="2930425" y="3519489"/>
            <a:ext cx="3530837" cy="9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030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ED673BC-0715-4B0A-88D4-6DC9B0A0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/>
              <a:t>Vilka del reaktioner sker i den här cellen?</a:t>
            </a:r>
            <a:br>
              <a:rPr lang="sv-SE" dirty="0"/>
            </a:br>
            <a:r>
              <a:rPr lang="sv-SE" dirty="0"/>
              <a:t>Beräkna spänningen och avgör om reaktionen är spontan.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AE38D92A-8B2A-4C62-96DE-A0483E4614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𝑃𝑡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sv-SE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𝑎𝑞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i="1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  <m:d>
                          <m:d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</m:oMath>
                </a14:m>
                <a:r>
                  <a:rPr lang="sv-SE" dirty="0"/>
                  <a:t>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</a:rPr>
                      <m:t>𝐶𝑢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sv-SE" b="0" dirty="0"/>
              </a:p>
              <a:p>
                <a:endParaRPr lang="en-GB" dirty="0"/>
              </a:p>
              <a:p>
                <a:r>
                  <a:rPr lang="en-GB" dirty="0"/>
                  <a:t>OBS. </a:t>
                </a:r>
                <a:r>
                  <a:rPr lang="en-GB" dirty="0" err="1"/>
                  <a:t>Katoden</a:t>
                </a:r>
                <a:r>
                  <a:rPr lang="en-GB" dirty="0"/>
                  <a:t> till </a:t>
                </a:r>
                <a:r>
                  <a:rPr lang="en-GB" dirty="0" err="1"/>
                  <a:t>höger</a:t>
                </a:r>
                <a:r>
                  <a:rPr lang="en-GB" dirty="0"/>
                  <a:t> </a:t>
                </a:r>
                <a:r>
                  <a:rPr lang="en-GB" dirty="0" err="1"/>
                  <a:t>och</a:t>
                </a:r>
                <a:r>
                  <a:rPr lang="en-GB" dirty="0"/>
                  <a:t> </a:t>
                </a:r>
                <a:r>
                  <a:rPr lang="en-GB" dirty="0" err="1"/>
                  <a:t>anoden</a:t>
                </a:r>
                <a:r>
                  <a:rPr lang="en-GB" dirty="0"/>
                  <a:t> till </a:t>
                </a:r>
                <a:r>
                  <a:rPr lang="en-GB" dirty="0" err="1"/>
                  <a:t>vänster</a:t>
                </a:r>
                <a:endParaRPr lang="en-GB" dirty="0"/>
              </a:p>
              <a:p>
                <a:endParaRPr lang="en-GB" dirty="0"/>
              </a:p>
              <a:p>
                <a:r>
                  <a:rPr lang="en-GB" dirty="0" err="1"/>
                  <a:t>Reduktionspotentialen</a:t>
                </a:r>
                <a:r>
                  <a:rPr lang="en-GB" dirty="0"/>
                  <a:t> </a:t>
                </a:r>
                <a:r>
                  <a:rPr lang="en-GB" dirty="0" err="1"/>
                  <a:t>för</a:t>
                </a:r>
                <a:r>
                  <a:rPr lang="en-GB" dirty="0"/>
                  <a:t> </a:t>
                </a:r>
                <a:r>
                  <a:rPr lang="en-GB" dirty="0" err="1"/>
                  <a:t>koppar</a:t>
                </a:r>
                <a:r>
                  <a:rPr lang="en-GB" dirty="0"/>
                  <a:t> </a:t>
                </a:r>
                <a:r>
                  <a:rPr lang="en-GB" dirty="0" err="1"/>
                  <a:t>cellen</a:t>
                </a:r>
                <a:r>
                  <a:rPr lang="en-GB" dirty="0"/>
                  <a:t> </a:t>
                </a:r>
                <a:r>
                  <a:rPr lang="en-GB" dirty="0" err="1"/>
                  <a:t>är</a:t>
                </a:r>
                <a:r>
                  <a:rPr lang="en-GB" dirty="0"/>
                  <a:t> 0.34 (</a:t>
                </a:r>
                <a:r>
                  <a:rPr lang="en-GB" dirty="0" err="1"/>
                  <a:t>katod</a:t>
                </a:r>
                <a:r>
                  <a:rPr lang="en-GB" dirty="0"/>
                  <a:t>)</a:t>
                </a:r>
              </a:p>
              <a:p>
                <a:endParaRPr lang="en-GB" dirty="0"/>
              </a:p>
              <a:p>
                <a:r>
                  <a:rPr lang="en-GB" dirty="0" err="1"/>
                  <a:t>Reduktionspotentialen</a:t>
                </a:r>
                <a:r>
                  <a:rPr lang="en-GB" dirty="0"/>
                  <a:t> </a:t>
                </a:r>
                <a:r>
                  <a:rPr lang="en-GB" dirty="0" err="1"/>
                  <a:t>för</a:t>
                </a:r>
                <a:r>
                  <a:rPr lang="en-GB" dirty="0"/>
                  <a:t> </a:t>
                </a:r>
                <a:r>
                  <a:rPr lang="en-GB" dirty="0" err="1"/>
                  <a:t>vätgascellen</a:t>
                </a:r>
                <a:r>
                  <a:rPr lang="en-GB" dirty="0"/>
                  <a:t> </a:t>
                </a:r>
                <a:r>
                  <a:rPr lang="en-GB" dirty="0" err="1"/>
                  <a:t>är</a:t>
                </a:r>
                <a:r>
                  <a:rPr lang="en-GB" dirty="0"/>
                  <a:t> 0.00  (</a:t>
                </a:r>
                <a:r>
                  <a:rPr lang="en-GB" dirty="0" err="1"/>
                  <a:t>anod</a:t>
                </a:r>
                <a:r>
                  <a:rPr lang="en-GB" dirty="0"/>
                  <a:t>)</a:t>
                </a:r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AE38D92A-8B2A-4C62-96DE-A0483E4614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9421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ED673BC-0715-4B0A-88D4-6DC9B0A0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AE38D92A-8B2A-4C62-96DE-A0483E4614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sv-SE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sv-SE" i="1" dirty="0">
                    <a:latin typeface="Cambria Math" panose="02040503050406030204" pitchFamily="18" charset="0"/>
                  </a:rPr>
                  <a:t>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𝑃𝑡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  <m:r>
                          <a:rPr lang="sv-SE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𝑎𝑞</m:t>
                        </m:r>
                        <m:r>
                          <a:rPr lang="sv-SE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i="1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  <m:d>
                          <m:dPr>
                            <m:ctrlPr>
                              <a:rPr lang="sv-SE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i="1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</m:oMath>
                </a14:m>
                <a:r>
                  <a:rPr lang="sv-SE" dirty="0"/>
                  <a:t> </a:t>
                </a:r>
                <a14:m>
                  <m:oMath xmlns:m="http://schemas.openxmlformats.org/officeDocument/2006/math">
                    <m:r>
                      <a:rPr lang="sv-SE" i="1">
                        <a:latin typeface="Cambria Math" panose="02040503050406030204" pitchFamily="18" charset="0"/>
                      </a:rPr>
                      <m:t>𝐶𝑢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sv-SE" b="0" dirty="0"/>
              </a:p>
              <a:p>
                <a:pPr marL="0" indent="0">
                  <a:buNone/>
                </a:pPr>
                <a:endParaRPr lang="sv-SE" dirty="0"/>
              </a:p>
              <a:p>
                <a:pPr marL="0" indent="0">
                  <a:buNone/>
                </a:pPr>
                <a:endParaRPr lang="sv-SE" dirty="0"/>
              </a:p>
              <a:p>
                <a:pPr marL="0" indent="0">
                  <a:buNone/>
                </a:pPr>
                <a:endParaRPr lang="sv-SE" dirty="0"/>
              </a:p>
              <a:p>
                <a:pPr marL="0" indent="0">
                  <a:buNone/>
                </a:pPr>
                <a:endParaRPr lang="sv-SE" dirty="0"/>
              </a:p>
              <a:p>
                <a:pPr marL="0" indent="0">
                  <a:buNone/>
                </a:pPr>
                <a:r>
                  <a:rPr lang="sv-SE" dirty="0" err="1"/>
                  <a:t>Ecell</a:t>
                </a:r>
                <a:r>
                  <a:rPr lang="sv-SE" dirty="0"/>
                  <a:t>=0.34 - 0.00</a:t>
                </a:r>
              </a:p>
              <a:p>
                <a:pPr marL="0" indent="0">
                  <a:buNone/>
                </a:pPr>
                <a:r>
                  <a:rPr lang="sv-SE" dirty="0"/>
                  <a:t>Då </a:t>
                </a:r>
                <a:r>
                  <a:rPr lang="sv-SE" dirty="0" err="1"/>
                  <a:t>Ecell</a:t>
                </a:r>
                <a:r>
                  <a:rPr lang="sv-SE" dirty="0"/>
                  <a:t> är positiv så vet vi att reaktionen är spontan.</a:t>
                </a:r>
              </a:p>
              <a:p>
                <a:pPr marL="0" indent="0">
                  <a:buNone/>
                </a:pPr>
                <a:endParaRPr lang="sv-SE" b="0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AE38D92A-8B2A-4C62-96DE-A0483E4614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Bildobjekt 4" descr="Cell EMF - Chemistry LibreTexts - Google Chrome">
            <a:extLst>
              <a:ext uri="{FF2B5EF4-FFF2-40B4-BE49-F238E27FC236}">
                <a16:creationId xmlns:a16="http://schemas.microsoft.com/office/drawing/2014/main" xmlns="" id="{2CC06714-F74B-4CFB-AE19-CC6F63D4CC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0" t="56717" r="66835" b="36723"/>
          <a:stretch/>
        </p:blipFill>
        <p:spPr>
          <a:xfrm>
            <a:off x="922788" y="3078760"/>
            <a:ext cx="7172591" cy="1510017"/>
          </a:xfrm>
          <a:prstGeom prst="rect">
            <a:avLst/>
          </a:prstGeom>
        </p:spPr>
      </p:pic>
      <p:pic>
        <p:nvPicPr>
          <p:cNvPr id="6" name="Platshållare för innehåll 4" descr="emf given reduction potentials for a galvanic cell - Google Search - Google Chrome">
            <a:extLst>
              <a:ext uri="{FF2B5EF4-FFF2-40B4-BE49-F238E27FC236}">
                <a16:creationId xmlns:a16="http://schemas.microsoft.com/office/drawing/2014/main" xmlns="" id="{6BB5C70E-B4B3-4502-9998-AA34A4E4FC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9" t="43748" r="71313" b="49582"/>
          <a:stretch/>
        </p:blipFill>
        <p:spPr>
          <a:xfrm>
            <a:off x="1151062" y="472900"/>
            <a:ext cx="4307375" cy="11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72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ED673BC-0715-4B0A-88D4-6DC9B0A09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Cell diagram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AE38D92A-8B2A-4C62-96DE-A0483E46148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𝑍𝑛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)</m:t>
                    </m:r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𝑍𝑛</m:t>
                            </m:r>
                          </m:e>
                          <m:sup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  <m:d>
                          <m:d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𝐶𝑢</m:t>
                            </m:r>
                          </m:e>
                          <m:sup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  <m:d>
                          <m:dPr>
                            <m:ctrlPr>
                              <a:rPr lang="sv-SE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sv-SE" b="0" i="1" smtClean="0">
                                <a:latin typeface="Cambria Math" panose="02040503050406030204" pitchFamily="18" charset="0"/>
                              </a:rPr>
                              <m:t>𝑎𝑞</m:t>
                            </m:r>
                          </m:e>
                        </m:d>
                      </m:e>
                    </m:d>
                    <m:r>
                      <a:rPr lang="sv-SE" b="0" i="1" smtClean="0">
                        <a:latin typeface="Cambria Math" panose="02040503050406030204" pitchFamily="18" charset="0"/>
                      </a:rPr>
                      <m:t>𝐶𝑢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sv-S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sv-SE" b="0" dirty="0"/>
              </a:p>
              <a:p>
                <a:endParaRPr lang="en-GB" dirty="0"/>
              </a:p>
              <a:p>
                <a:r>
                  <a:rPr lang="en-GB" dirty="0" err="1"/>
                  <a:t>Katoden</a:t>
                </a:r>
                <a:r>
                  <a:rPr lang="en-GB" dirty="0"/>
                  <a:t> till </a:t>
                </a:r>
                <a:r>
                  <a:rPr lang="en-GB" dirty="0" err="1"/>
                  <a:t>höger</a:t>
                </a:r>
                <a:r>
                  <a:rPr lang="en-GB" dirty="0"/>
                  <a:t> </a:t>
                </a:r>
                <a:r>
                  <a:rPr lang="en-GB" dirty="0" err="1"/>
                  <a:t>och</a:t>
                </a:r>
                <a:r>
                  <a:rPr lang="en-GB" dirty="0"/>
                  <a:t> </a:t>
                </a:r>
                <a:r>
                  <a:rPr lang="en-GB" dirty="0" err="1"/>
                  <a:t>anoden</a:t>
                </a:r>
                <a:r>
                  <a:rPr lang="en-GB" dirty="0"/>
                  <a:t> till </a:t>
                </a:r>
                <a:r>
                  <a:rPr lang="en-GB" dirty="0" err="1"/>
                  <a:t>vänster</a:t>
                </a:r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Ange </a:t>
                </a:r>
                <a:r>
                  <a:rPr lang="en-GB" dirty="0" err="1"/>
                  <a:t>delreaktioner</a:t>
                </a:r>
                <a:r>
                  <a:rPr lang="en-GB" dirty="0"/>
                  <a:t> </a:t>
                </a:r>
              </a:p>
              <a:p>
                <a:r>
                  <a:rPr lang="en-GB" dirty="0" err="1"/>
                  <a:t>Beräkna</a:t>
                </a:r>
                <a:r>
                  <a:rPr lang="en-GB" dirty="0"/>
                  <a:t> </a:t>
                </a:r>
                <a:r>
                  <a:rPr lang="en-GB" dirty="0" err="1"/>
                  <a:t>spänningen</a:t>
                </a:r>
                <a:r>
                  <a:rPr lang="en-GB" dirty="0"/>
                  <a:t> </a:t>
                </a:r>
                <a:r>
                  <a:rPr lang="en-GB" dirty="0" err="1"/>
                  <a:t>mellan</a:t>
                </a:r>
                <a:r>
                  <a:rPr lang="en-GB" dirty="0"/>
                  <a:t> </a:t>
                </a:r>
                <a:r>
                  <a:rPr lang="en-GB" dirty="0" err="1"/>
                  <a:t>cellerna</a:t>
                </a:r>
                <a:r>
                  <a:rPr lang="en-GB" dirty="0"/>
                  <a:t> </a:t>
                </a:r>
                <a:r>
                  <a:rPr lang="en-GB" dirty="0" err="1"/>
                  <a:t>och</a:t>
                </a:r>
                <a:r>
                  <a:rPr lang="en-GB" dirty="0"/>
                  <a:t> </a:t>
                </a:r>
                <a:r>
                  <a:rPr lang="en-GB" dirty="0" err="1"/>
                  <a:t>ange</a:t>
                </a:r>
                <a:r>
                  <a:rPr lang="en-GB" dirty="0"/>
                  <a:t> </a:t>
                </a:r>
                <a:r>
                  <a:rPr lang="en-GB" dirty="0" err="1"/>
                  <a:t>hurvida</a:t>
                </a:r>
                <a:r>
                  <a:rPr lang="en-GB" dirty="0"/>
                  <a:t> </a:t>
                </a:r>
                <a:r>
                  <a:rPr lang="en-GB" dirty="0" err="1"/>
                  <a:t>reaktionen</a:t>
                </a:r>
                <a:r>
                  <a:rPr lang="en-GB" dirty="0"/>
                  <a:t> </a:t>
                </a:r>
                <a:r>
                  <a:rPr lang="en-GB" dirty="0" err="1"/>
                  <a:t>är</a:t>
                </a:r>
                <a:r>
                  <a:rPr lang="en-GB" dirty="0"/>
                  <a:t> </a:t>
                </a:r>
                <a:r>
                  <a:rPr lang="en-GB" dirty="0" err="1"/>
                  <a:t>spontan</a:t>
                </a:r>
                <a:r>
                  <a:rPr lang="en-GB" dirty="0"/>
                  <a:t>. </a:t>
                </a:r>
                <a:r>
                  <a:rPr lang="en-GB" dirty="0" err="1"/>
                  <a:t>Dvs</a:t>
                </a:r>
                <a:r>
                  <a:rPr lang="en-GB" dirty="0"/>
                  <a:t> </a:t>
                </a:r>
                <a:r>
                  <a:rPr lang="en-GB" dirty="0" err="1"/>
                  <a:t>att</a:t>
                </a:r>
                <a:r>
                  <a:rPr lang="en-GB" dirty="0"/>
                  <a:t> det </a:t>
                </a:r>
                <a:r>
                  <a:rPr lang="en-GB" dirty="0" err="1"/>
                  <a:t>går</a:t>
                </a:r>
                <a:r>
                  <a:rPr lang="en-GB" dirty="0"/>
                  <a:t> </a:t>
                </a:r>
                <a:r>
                  <a:rPr lang="en-GB" dirty="0" err="1"/>
                  <a:t>elektroner</a:t>
                </a:r>
                <a:r>
                  <a:rPr lang="en-GB" dirty="0"/>
                  <a:t> </a:t>
                </a:r>
                <a:r>
                  <a:rPr lang="en-GB" dirty="0" err="1"/>
                  <a:t>från</a:t>
                </a:r>
                <a:r>
                  <a:rPr lang="en-GB" dirty="0"/>
                  <a:t> </a:t>
                </a:r>
                <a:r>
                  <a:rPr lang="en-GB" dirty="0" err="1"/>
                  <a:t>anoden</a:t>
                </a:r>
                <a:r>
                  <a:rPr lang="en-GB" dirty="0"/>
                  <a:t> till </a:t>
                </a:r>
                <a:r>
                  <a:rPr lang="en-GB" dirty="0" err="1"/>
                  <a:t>katoden</a:t>
                </a:r>
                <a:r>
                  <a:rPr lang="en-GB" dirty="0"/>
                  <a:t>.</a:t>
                </a:r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AE38D92A-8B2A-4C62-96DE-A0483E4614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49038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483ECB1B-AF86-43EB-9D83-0595E4758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Avgör om reaktionen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FF584BB7-1915-481D-BABE-B98B4AEBED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2</m:t>
                    </m:r>
                    <m:sSubSup>
                      <m:sSub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𝑀𝑛𝑂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+16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+10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𝐶𝑙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𝐶𝑙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+2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𝑀𝑛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+8</m:t>
                    </m:r>
                    <m:sSub>
                      <m:sSub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</m:t>
                    </m:r>
                  </m:oMath>
                </a14:m>
                <a:endParaRPr lang="en-GB" sz="2400" dirty="0"/>
              </a:p>
              <a:p>
                <a:endParaRPr lang="en-GB" sz="2400" dirty="0"/>
              </a:p>
              <a:p>
                <a:r>
                  <a:rPr lang="en-GB" sz="2400" dirty="0" err="1"/>
                  <a:t>Är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spontan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eller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inte</a:t>
                </a:r>
                <a:r>
                  <a:rPr lang="en-GB" sz="2400" dirty="0"/>
                  <a:t> </a:t>
                </a:r>
                <a:r>
                  <a:rPr lang="en-GB" sz="2400" dirty="0" err="1"/>
                  <a:t>genom</a:t>
                </a:r>
                <a:r>
                  <a:rPr lang="en-GB" sz="2400" dirty="0"/>
                  <a:t> </a:t>
                </a:r>
                <a:r>
                  <a:rPr lang="en-GB" sz="2400" dirty="0" err="1"/>
                  <a:t>att</a:t>
                </a:r>
                <a:r>
                  <a:rPr lang="en-GB" sz="2400" dirty="0"/>
                  <a:t> </a:t>
                </a:r>
                <a:r>
                  <a:rPr lang="en-GB" sz="2400" dirty="0" err="1"/>
                  <a:t>dela</a:t>
                </a:r>
                <a:r>
                  <a:rPr lang="en-GB" sz="2400" dirty="0"/>
                  <a:t> </a:t>
                </a:r>
                <a:r>
                  <a:rPr lang="en-GB" sz="2400" dirty="0" err="1"/>
                  <a:t>upp</a:t>
                </a:r>
                <a:r>
                  <a:rPr lang="en-GB" sz="2400" dirty="0"/>
                  <a:t> den </a:t>
                </a:r>
                <a:r>
                  <a:rPr lang="en-GB" sz="2400" dirty="0" err="1"/>
                  <a:t>i</a:t>
                </a:r>
                <a:r>
                  <a:rPr lang="en-GB" sz="2400" dirty="0"/>
                  <a:t> </a:t>
                </a:r>
                <a:r>
                  <a:rPr lang="en-GB" sz="2400" dirty="0" err="1"/>
                  <a:t>två</a:t>
                </a:r>
                <a:r>
                  <a:rPr lang="en-GB" sz="2400" dirty="0"/>
                  <a:t> </a:t>
                </a:r>
                <a:r>
                  <a:rPr lang="en-GB" sz="2400" dirty="0" err="1"/>
                  <a:t>halvceller-delreaktioner</a:t>
                </a:r>
                <a:r>
                  <a:rPr lang="en-GB" sz="2400" dirty="0"/>
                  <a:t>//oxidation//reduction</a:t>
                </a:r>
              </a:p>
              <a:p>
                <a:endParaRPr lang="en-GB" sz="2400" dirty="0"/>
              </a:p>
              <a:p>
                <a:endParaRPr lang="en-GB" sz="2400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FF584BB7-1915-481D-BABE-B98B4AEBED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5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7053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483ECB1B-AF86-43EB-9D83-0595E4758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FF584BB7-1915-481D-BABE-B98B4AEBED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sv-SE" sz="2400" b="0" i="1" dirty="0">
                    <a:latin typeface="Cambria Math" panose="02040503050406030204" pitchFamily="18" charset="0"/>
                  </a:rPr>
                  <a:t>Reduktionen   </a:t>
                </a:r>
              </a:p>
              <a:p>
                <a14:m>
                  <m:oMath xmlns:m="http://schemas.openxmlformats.org/officeDocument/2006/math"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2</m:t>
                    </m:r>
                    <m:sSubSup>
                      <m:sSub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𝑀𝑛𝑂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+16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𝑀𝑛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+8</m:t>
                    </m:r>
                    <m:sSub>
                      <m:sSub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</m:t>
                    </m:r>
                  </m:oMath>
                </a14:m>
                <a:endParaRPr lang="en-GB" sz="2400" dirty="0"/>
              </a:p>
              <a:p>
                <a:endParaRPr lang="en-GB" sz="2400" dirty="0"/>
              </a:p>
              <a:p>
                <a:r>
                  <a:rPr lang="en-GB" sz="2400" dirty="0" err="1"/>
                  <a:t>Emk</a:t>
                </a:r>
                <a:r>
                  <a:rPr lang="en-GB" sz="2400" dirty="0"/>
                  <a:t> </a:t>
                </a:r>
                <a:r>
                  <a:rPr lang="en-GB" sz="2400" dirty="0" err="1"/>
                  <a:t>för</a:t>
                </a:r>
                <a:r>
                  <a:rPr lang="en-GB" sz="2400" dirty="0"/>
                  <a:t>  </a:t>
                </a:r>
                <a:r>
                  <a:rPr lang="en-GB" sz="2400" dirty="0" err="1"/>
                  <a:t>reduktionen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är</a:t>
                </a:r>
                <a:r>
                  <a:rPr lang="en-GB" sz="2400" dirty="0"/>
                  <a:t>  +1.51</a:t>
                </a:r>
              </a:p>
              <a:p>
                <a:r>
                  <a:rPr lang="en-GB" sz="2400" dirty="0"/>
                  <a:t>OBS den </a:t>
                </a:r>
                <a:r>
                  <a:rPr lang="en-GB" sz="2400" dirty="0" err="1"/>
                  <a:t>är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oberoende</a:t>
                </a:r>
                <a:r>
                  <a:rPr lang="en-GB" sz="2400" dirty="0"/>
                  <a:t> </a:t>
                </a:r>
                <a:r>
                  <a:rPr lang="en-GB" sz="2400" dirty="0" err="1"/>
                  <a:t>av</a:t>
                </a:r>
                <a:r>
                  <a:rPr lang="en-GB" sz="2400" dirty="0"/>
                  <a:t> </a:t>
                </a:r>
                <a:r>
                  <a:rPr lang="en-GB" sz="2400" dirty="0" err="1"/>
                  <a:t>koefficienterna</a:t>
                </a:r>
                <a:r>
                  <a:rPr lang="en-GB" sz="2400" dirty="0"/>
                  <a:t> </a:t>
                </a:r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FF584BB7-1915-481D-BABE-B98B4AEBED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7990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483ECB1B-AF86-43EB-9D83-0595E4758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FF584BB7-1915-481D-BABE-B98B4AEBED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sv-SE" sz="2400" b="0" i="1" dirty="0">
                    <a:latin typeface="Cambria Math" panose="02040503050406030204" pitchFamily="18" charset="0"/>
                  </a:rPr>
                  <a:t>Reduktionen   </a:t>
                </a:r>
              </a:p>
              <a:p>
                <a14:m>
                  <m:oMath xmlns:m="http://schemas.openxmlformats.org/officeDocument/2006/math"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2</m:t>
                    </m:r>
                    <m:sSubSup>
                      <m:sSub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𝑀𝑛𝑂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b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+16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sz="2400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𝑀𝑛</m:t>
                        </m:r>
                      </m:e>
                      <m:sup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2+</m:t>
                        </m:r>
                      </m:sup>
                    </m:sSup>
                    <m:d>
                      <m:d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𝑎𝑞</m:t>
                        </m:r>
                      </m:e>
                    </m:d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+8</m:t>
                    </m:r>
                    <m:sSub>
                      <m:sSubPr>
                        <m:ctrlPr>
                          <a:rPr lang="sv-SE" sz="2400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sv-SE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sv-SE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</m:t>
                    </m:r>
                  </m:oMath>
                </a14:m>
                <a:endParaRPr lang="en-GB" sz="2400" dirty="0"/>
              </a:p>
              <a:p>
                <a:r>
                  <a:rPr lang="en-GB" sz="2400" dirty="0"/>
                  <a:t>X=???</a:t>
                </a:r>
              </a:p>
              <a:p>
                <a:r>
                  <a:rPr lang="en-GB" sz="2400" dirty="0" err="1"/>
                  <a:t>Emk</a:t>
                </a:r>
                <a:r>
                  <a:rPr lang="en-GB" sz="2400" dirty="0"/>
                  <a:t> </a:t>
                </a:r>
                <a:r>
                  <a:rPr lang="en-GB" sz="2400" dirty="0" err="1"/>
                  <a:t>för</a:t>
                </a:r>
                <a:r>
                  <a:rPr lang="en-GB" sz="2400" dirty="0"/>
                  <a:t>  </a:t>
                </a:r>
                <a:r>
                  <a:rPr lang="en-GB" sz="2400" dirty="0" err="1"/>
                  <a:t>reduktionen</a:t>
                </a:r>
                <a:r>
                  <a:rPr lang="en-GB" sz="2400" dirty="0"/>
                  <a:t> </a:t>
                </a:r>
                <a:r>
                  <a:rPr lang="en-GB" sz="2400" dirty="0" err="1"/>
                  <a:t>är</a:t>
                </a:r>
                <a:r>
                  <a:rPr lang="en-GB" sz="2400" dirty="0"/>
                  <a:t>  +1.51</a:t>
                </a:r>
              </a:p>
              <a:p>
                <a:r>
                  <a:rPr lang="en-GB" sz="2400" dirty="0"/>
                  <a:t>OBS den </a:t>
                </a:r>
                <a:r>
                  <a:rPr lang="en-GB" sz="2400" dirty="0" err="1"/>
                  <a:t>är</a:t>
                </a:r>
                <a:r>
                  <a:rPr lang="en-GB" sz="2400" dirty="0"/>
                  <a:t> </a:t>
                </a:r>
                <a:r>
                  <a:rPr lang="en-GB" sz="2400" dirty="0" err="1"/>
                  <a:t>oberoende</a:t>
                </a:r>
                <a:r>
                  <a:rPr lang="en-GB" sz="2400" dirty="0"/>
                  <a:t> </a:t>
                </a:r>
                <a:r>
                  <a:rPr lang="en-GB" sz="2400" dirty="0" err="1"/>
                  <a:t>av</a:t>
                </a:r>
                <a:r>
                  <a:rPr lang="en-GB" sz="2400" dirty="0"/>
                  <a:t> </a:t>
                </a:r>
                <a:r>
                  <a:rPr lang="en-GB" sz="2400" dirty="0" err="1"/>
                  <a:t>koefficienterna</a:t>
                </a:r>
                <a:r>
                  <a:rPr lang="en-GB" sz="2400" dirty="0"/>
                  <a:t> </a:t>
                </a:r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  <a:p>
                <a:endParaRPr lang="en-GB" sz="2400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FF584BB7-1915-481D-BABE-B98B4AEBED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8686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7F7C8542-0453-4A28-81F3-8002E85C3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Elektrokemisk cell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0CC2DDD6-2B44-4620-AF20-FFA6D8FFB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En </a:t>
            </a:r>
            <a:r>
              <a:rPr lang="sv-SE" b="1" dirty="0"/>
              <a:t>elektrokemisk cell</a:t>
            </a:r>
            <a:r>
              <a:rPr lang="sv-SE" dirty="0"/>
              <a:t> är en konstruktion där två material tillsammans med elektrolyt sätts ihop och skapar en elektromotorisk kraft av de kemiska reaktioner som uppstår.</a:t>
            </a:r>
          </a:p>
          <a:p>
            <a:endParaRPr lang="sv-SE" dirty="0"/>
          </a:p>
          <a:p>
            <a:endParaRPr lang="sv-SE" dirty="0"/>
          </a:p>
          <a:p>
            <a:r>
              <a:rPr lang="sv-SE" dirty="0" err="1"/>
              <a:t>Emk</a:t>
            </a:r>
            <a:r>
              <a:rPr lang="sv-SE" dirty="0"/>
              <a:t>: summan av de potentialändringar elektriska energikällor orsakar i en krets. Mäts i volt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83668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15CBFF53-0AD5-4C57-8F82-95C540B1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oxidationen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xmlns="" id="{BF74AD21-8D2E-47F3-9D00-E8A0CE3235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sv-SE" b="0" i="1" smtClean="0">
                        <a:latin typeface="Cambria Math" panose="02040503050406030204" pitchFamily="18" charset="0"/>
                      </a:rPr>
                      <m:t>10</m:t>
                    </m:r>
                    <m:sSup>
                      <m:sSupPr>
                        <m:ctrlPr>
                          <a:rPr lang="sv-SE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𝐶𝑙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𝐶𝑙</m:t>
                        </m:r>
                      </m:e>
                      <m:sub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sv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sSup>
                      <m:sSupPr>
                        <m:ctrlPr>
                          <a:rPr lang="sv-SE" b="0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sv-S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 err="1"/>
                  <a:t>Redoxpotentialen</a:t>
                </a:r>
                <a:r>
                  <a:rPr lang="en-GB" dirty="0"/>
                  <a:t> </a:t>
                </a:r>
                <a:r>
                  <a:rPr lang="en-GB" dirty="0" err="1"/>
                  <a:t>för</a:t>
                </a:r>
                <a:r>
                  <a:rPr lang="en-GB" dirty="0"/>
                  <a:t> </a:t>
                </a:r>
                <a:r>
                  <a:rPr lang="en-GB" dirty="0" err="1"/>
                  <a:t>denna</a:t>
                </a:r>
                <a:r>
                  <a:rPr lang="en-GB" dirty="0"/>
                  <a:t> </a:t>
                </a:r>
                <a:r>
                  <a:rPr lang="en-GB" dirty="0" err="1"/>
                  <a:t>reaktionen</a:t>
                </a:r>
                <a:r>
                  <a:rPr lang="en-GB" dirty="0"/>
                  <a:t> </a:t>
                </a:r>
                <a:r>
                  <a:rPr lang="en-GB" dirty="0" err="1"/>
                  <a:t>är</a:t>
                </a:r>
                <a:r>
                  <a:rPr lang="en-GB" dirty="0"/>
                  <a:t> + 1.36</a:t>
                </a:r>
              </a:p>
              <a:p>
                <a:endParaRPr lang="en-GB" dirty="0"/>
              </a:p>
              <a:p>
                <a:r>
                  <a:rPr lang="en-GB" dirty="0"/>
                  <a:t>OBS den ligger precis under </a:t>
                </a:r>
                <a:r>
                  <a:rPr lang="en-GB" dirty="0" err="1"/>
                  <a:t>permanganatjonens</a:t>
                </a:r>
                <a:r>
                  <a:rPr lang="en-GB" dirty="0"/>
                  <a:t> </a:t>
                </a:r>
                <a:r>
                  <a:rPr lang="en-GB" dirty="0" err="1"/>
                  <a:t>redoxpotential</a:t>
                </a:r>
                <a:r>
                  <a:rPr lang="en-GB" dirty="0"/>
                  <a:t>.</a:t>
                </a:r>
              </a:p>
              <a:p>
                <a:endParaRPr lang="en-GB" dirty="0"/>
              </a:p>
              <a:p>
                <a:r>
                  <a:rPr lang="en-GB" dirty="0" err="1"/>
                  <a:t>Räkna</a:t>
                </a:r>
                <a:r>
                  <a:rPr lang="en-GB" dirty="0"/>
                  <a:t> </a:t>
                </a:r>
                <a:r>
                  <a:rPr lang="en-GB" dirty="0" err="1"/>
                  <a:t>ut</a:t>
                </a:r>
                <a:r>
                  <a:rPr lang="en-GB" dirty="0"/>
                  <a:t> cell </a:t>
                </a:r>
                <a:r>
                  <a:rPr lang="en-GB" dirty="0" err="1"/>
                  <a:t>emk</a:t>
                </a:r>
                <a:r>
                  <a:rPr lang="en-GB" dirty="0"/>
                  <a:t> med </a:t>
                </a:r>
                <a:r>
                  <a:rPr lang="en-GB" dirty="0" err="1"/>
                  <a:t>hjälp</a:t>
                </a:r>
                <a:r>
                  <a:rPr lang="en-GB" dirty="0"/>
                  <a:t> </a:t>
                </a:r>
                <a:r>
                  <a:rPr lang="en-GB" dirty="0" err="1"/>
                  <a:t>av</a:t>
                </a:r>
                <a:r>
                  <a:rPr lang="en-GB" dirty="0"/>
                  <a:t> </a:t>
                </a:r>
                <a:r>
                  <a:rPr lang="en-GB" dirty="0" err="1"/>
                  <a:t>formeln</a:t>
                </a:r>
                <a:r>
                  <a:rPr lang="en-GB" dirty="0"/>
                  <a:t>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Platshållare för innehåll 2">
                <a:extLst>
                  <a:ext uri="{FF2B5EF4-FFF2-40B4-BE49-F238E27FC236}">
                    <a16:creationId xmlns:a16="http://schemas.microsoft.com/office/drawing/2014/main" id="{BF74AD21-8D2E-47F3-9D00-E8A0CE3235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latshållare för innehåll 4" descr="emf given reduction potentials for a galvanic cell - Google Search - Google Chrome">
            <a:extLst>
              <a:ext uri="{FF2B5EF4-FFF2-40B4-BE49-F238E27FC236}">
                <a16:creationId xmlns:a16="http://schemas.microsoft.com/office/drawing/2014/main" xmlns="" id="{F167DEDB-9F68-43E2-BD73-D8ED6869B4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9" t="43748" r="71313" b="49582"/>
          <a:stretch/>
        </p:blipFill>
        <p:spPr>
          <a:xfrm>
            <a:off x="7046425" y="5455961"/>
            <a:ext cx="4307375" cy="111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836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338EC7D2-4448-48A3-9745-7C1EB0EFA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713D02FB-6155-41F8-96FA-0F6D92466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Ecell</a:t>
            </a:r>
            <a:r>
              <a:rPr lang="sv-SE" dirty="0"/>
              <a:t>=1.51-1.36=0.15 V</a:t>
            </a:r>
          </a:p>
          <a:p>
            <a:endParaRPr lang="sv-SE" dirty="0"/>
          </a:p>
          <a:p>
            <a:r>
              <a:rPr lang="sv-SE" dirty="0"/>
              <a:t>Reaktionen är spontan.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99806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301126EA-F8E9-43AF-AAD3-08E62A752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latshållare för innehåll 4" descr="redox reaction electrode potential - Google Search - Google Chrome">
            <a:extLst>
              <a:ext uri="{FF2B5EF4-FFF2-40B4-BE49-F238E27FC236}">
                <a16:creationId xmlns:a16="http://schemas.microsoft.com/office/drawing/2014/main" xmlns="" id="{E32AD5D8-FCAE-4CED-ABDE-DD2F69E7C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6" t="46343" r="55749" b="33414"/>
          <a:stretch/>
        </p:blipFill>
        <p:spPr>
          <a:xfrm>
            <a:off x="922789" y="2734812"/>
            <a:ext cx="5419288" cy="2563177"/>
          </a:xfrm>
        </p:spPr>
      </p:pic>
    </p:spTree>
    <p:extLst>
      <p:ext uri="{BB962C8B-B14F-4D97-AF65-F5344CB8AC3E}">
        <p14:creationId xmlns:p14="http://schemas.microsoft.com/office/powerpoint/2010/main" val="35122914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D03264A8-21BE-4BC8-AB10-F3FC760A1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F80B1731-41F4-4DD5-A411-E977442E0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547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45914281-07CB-4C5F-8239-3A9C9E3B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Exempel på en elektrokemisk cell 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73FF0C64-049B-4D95-A195-CC07C679B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(ni byggde med ettorna)</a:t>
            </a:r>
          </a:p>
          <a:p>
            <a:endParaRPr lang="sv-SE" dirty="0"/>
          </a:p>
          <a:p>
            <a:endParaRPr lang="en-GB" dirty="0"/>
          </a:p>
        </p:txBody>
      </p:sp>
      <p:pic>
        <p:nvPicPr>
          <p:cNvPr id="5" name="Bildobjekt 4" descr="galvanisk cell - Google Search - Google Chrome">
            <a:extLst>
              <a:ext uri="{FF2B5EF4-FFF2-40B4-BE49-F238E27FC236}">
                <a16:creationId xmlns:a16="http://schemas.microsoft.com/office/drawing/2014/main" xmlns="" id="{5FDA9A71-1DB9-47C0-ABBE-143F8F238B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" t="27324" r="41927" b="18811"/>
          <a:stretch/>
        </p:blipFill>
        <p:spPr>
          <a:xfrm>
            <a:off x="955645" y="1577130"/>
            <a:ext cx="7777053" cy="446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33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C8EF4872-08F0-4CDE-B444-DED90AB34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Det finns två typer av elektrokemiska celler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ED75BA0E-0E15-4148-9451-E6FB2720F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Galvanisk cell</a:t>
            </a:r>
          </a:p>
          <a:p>
            <a:endParaRPr lang="sv-SE" dirty="0"/>
          </a:p>
          <a:p>
            <a:r>
              <a:rPr lang="sv-SE" dirty="0"/>
              <a:t>Elektrolytisk cell</a:t>
            </a:r>
          </a:p>
          <a:p>
            <a:endParaRPr lang="sv-SE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1490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FD2060CC-B732-4A54-88CE-A6ECFF24B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Galvanisk cell.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4FBB9254-759D-4FCC-B51E-D6CB98E71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En </a:t>
            </a:r>
            <a:r>
              <a:rPr lang="sv-SE" b="1" dirty="0"/>
              <a:t>galvanisk cell</a:t>
            </a:r>
            <a:r>
              <a:rPr lang="sv-SE" dirty="0"/>
              <a:t> genererar elektrisk spänning mellan elektroderna. Man kan få ut ström genom att koppla en krets. Då sker elektrokemiska reaktioner vid elektroderna som upprätthåller spänningen. </a:t>
            </a:r>
          </a:p>
          <a:p>
            <a:endParaRPr lang="sv-SE" dirty="0"/>
          </a:p>
          <a:p>
            <a:r>
              <a:rPr lang="sv-SE" dirty="0"/>
              <a:t>Batterier är galvaniska celler.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3838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AE956ADD-3AA0-46F6-83BA-6C7367F4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Elektrolytisk cell</a:t>
            </a:r>
            <a:endParaRPr lang="en-GB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xmlns="" id="{42726E7B-DF28-404B-9578-946A5B295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 en elektrolytisk cell drivs en icke-spontan </a:t>
            </a:r>
            <a:r>
              <a:rPr lang="sv-SE" dirty="0" err="1"/>
              <a:t>redoxreaktion</a:t>
            </a:r>
            <a:endParaRPr lang="sv-SE" dirty="0"/>
          </a:p>
          <a:p>
            <a:pPr marL="0" indent="0">
              <a:buNone/>
            </a:pPr>
            <a:r>
              <a:rPr lang="sv-SE" dirty="0"/>
              <a:t>Med hjälp av en pålagd spänning.</a:t>
            </a:r>
          </a:p>
          <a:p>
            <a:pPr marL="0" indent="0">
              <a:buNone/>
            </a:pPr>
            <a:r>
              <a:rPr lang="sv-SE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05D9F990-4704-4AEE-BC28-64448912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Driver elektronerna mot den negativa katoden i en elektrolytisk cell</a:t>
            </a:r>
            <a:endParaRPr lang="en-GB" dirty="0"/>
          </a:p>
        </p:txBody>
      </p:sp>
      <p:pic>
        <p:nvPicPr>
          <p:cNvPr id="5" name="Platshållare för innehåll 4" descr="elektrolytisk cell - Google Search - Google Chrome">
            <a:extLst>
              <a:ext uri="{FF2B5EF4-FFF2-40B4-BE49-F238E27FC236}">
                <a16:creationId xmlns:a16="http://schemas.microsoft.com/office/drawing/2014/main" xmlns="" id="{015E479A-B633-4899-A35F-64FF3D655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40" t="26871" r="47862" b="18762"/>
          <a:stretch/>
        </p:blipFill>
        <p:spPr>
          <a:xfrm>
            <a:off x="1324761" y="2004969"/>
            <a:ext cx="6997117" cy="5361922"/>
          </a:xfrm>
        </p:spPr>
      </p:pic>
    </p:spTree>
    <p:extLst>
      <p:ext uri="{BB962C8B-B14F-4D97-AF65-F5344CB8AC3E}">
        <p14:creationId xmlns:p14="http://schemas.microsoft.com/office/powerpoint/2010/main" val="1969130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xmlns="" id="{9205B91F-C13C-4A25-9543-8DD63948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dirty="0"/>
              <a:t>Standard väte elektroden ”students </a:t>
            </a:r>
            <a:r>
              <a:rPr lang="sv-SE" dirty="0" err="1"/>
              <a:t>are</a:t>
            </a:r>
            <a:r>
              <a:rPr lang="sv-SE" dirty="0"/>
              <a:t> not </a:t>
            </a:r>
            <a:r>
              <a:rPr lang="sv-SE" dirty="0" err="1"/>
              <a:t>expected</a:t>
            </a:r>
            <a:r>
              <a:rPr lang="sv-SE" dirty="0"/>
              <a:t> to </a:t>
            </a:r>
            <a:r>
              <a:rPr lang="sv-SE" dirty="0" err="1"/>
              <a:t>memorise</a:t>
            </a:r>
            <a:r>
              <a:rPr lang="sv-SE" dirty="0"/>
              <a:t> the diagram </a:t>
            </a:r>
            <a:r>
              <a:rPr lang="sv-SE" dirty="0" err="1"/>
              <a:t>but</a:t>
            </a:r>
            <a:r>
              <a:rPr lang="sv-SE" dirty="0"/>
              <a:t> </a:t>
            </a:r>
            <a:r>
              <a:rPr lang="sv-SE" dirty="0" err="1"/>
              <a:t>should</a:t>
            </a:r>
            <a:r>
              <a:rPr lang="sv-SE" dirty="0"/>
              <a:t> be </a:t>
            </a:r>
            <a:r>
              <a:rPr lang="sv-SE" dirty="0" err="1"/>
              <a:t>able</a:t>
            </a:r>
            <a:r>
              <a:rPr lang="sv-SE" dirty="0"/>
              <a:t> to </a:t>
            </a:r>
            <a:r>
              <a:rPr lang="sv-SE" dirty="0" err="1"/>
              <a:t>label</a:t>
            </a:r>
            <a:r>
              <a:rPr lang="sv-SE" dirty="0"/>
              <a:t> it”</a:t>
            </a:r>
            <a:endParaRPr lang="en-GB" dirty="0"/>
          </a:p>
        </p:txBody>
      </p:sp>
      <p:pic>
        <p:nvPicPr>
          <p:cNvPr id="5" name="Platshållare för innehåll 4" descr="Normalpotentialer. Vätgaselektroden - Magnus Ehingers undervisning - Google Chrome">
            <a:extLst>
              <a:ext uri="{FF2B5EF4-FFF2-40B4-BE49-F238E27FC236}">
                <a16:creationId xmlns:a16="http://schemas.microsoft.com/office/drawing/2014/main" xmlns="" id="{C7156602-C969-402C-870A-D93AF216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26" t="30727" r="25338" b="24494"/>
          <a:stretch/>
        </p:blipFill>
        <p:spPr>
          <a:xfrm>
            <a:off x="1510018" y="2220310"/>
            <a:ext cx="2759978" cy="4052233"/>
          </a:xfrm>
        </p:spPr>
      </p:pic>
    </p:spTree>
    <p:extLst>
      <p:ext uri="{BB962C8B-B14F-4D97-AF65-F5344CB8AC3E}">
        <p14:creationId xmlns:p14="http://schemas.microsoft.com/office/powerpoint/2010/main" val="2635702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923</Words>
  <Application>Microsoft Macintosh PowerPoint</Application>
  <PresentationFormat>Widescreen</PresentationFormat>
  <Paragraphs>128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Calibri</vt:lpstr>
      <vt:lpstr>Calibri Light</vt:lpstr>
      <vt:lpstr>Cambria Math</vt:lpstr>
      <vt:lpstr>Arial</vt:lpstr>
      <vt:lpstr>Office-tema</vt:lpstr>
      <vt:lpstr>Redoxreaktioner 2.2 år 7 </vt:lpstr>
      <vt:lpstr>PowerPoint Presentation</vt:lpstr>
      <vt:lpstr>Elektrokemisk cell</vt:lpstr>
      <vt:lpstr>Exempel på en elektrokemisk cell </vt:lpstr>
      <vt:lpstr>Det finns två typer av elektrokemiska celler</vt:lpstr>
      <vt:lpstr>Galvanisk cell.</vt:lpstr>
      <vt:lpstr>Elektrolytisk cell</vt:lpstr>
      <vt:lpstr>Driver elektronerna mot den negativa katoden i en elektrolytisk cell</vt:lpstr>
      <vt:lpstr>Standard väte elektroden ”students are not expected to memorise the diagram but should be able to label it”</vt:lpstr>
      <vt:lpstr>Standard väte elektroden</vt:lpstr>
      <vt:lpstr>Half cell reaction-vätgaselektroden</vt:lpstr>
      <vt:lpstr>Exempel </vt:lpstr>
      <vt:lpstr>PowerPoint Presentation</vt:lpstr>
      <vt:lpstr>PowerPoint Presentation</vt:lpstr>
      <vt:lpstr>PowerPoint Presentation</vt:lpstr>
      <vt:lpstr>Om man istället kör en koppar halvcell mot vätgaselektroden..</vt:lpstr>
      <vt:lpstr>De som tar elektroner från väte finns överst dom som ger under</vt:lpstr>
      <vt:lpstr>Reduktionspotentialen  för en halv cell beräknas på följande sätt</vt:lpstr>
      <vt:lpstr>Observera att detta är reduktionspotentialer.</vt:lpstr>
      <vt:lpstr>Formel för att räkna ut spänningen mellan två celler givet cellernas standard reduction potential.</vt:lpstr>
      <vt:lpstr>Cell diagram</vt:lpstr>
      <vt:lpstr>Vad händer om vi byter plats på cellerna? </vt:lpstr>
      <vt:lpstr>Ecell blir då -0.76  detta indikerar att den förslagna reaktionen inte är spontan. Bara galvaniska element med positiv Ecell har en spontan process. </vt:lpstr>
      <vt:lpstr>Vilka del reaktioner sker i den här cellen? Beräkna spänningen och avgör om reaktionen är spontan.</vt:lpstr>
      <vt:lpstr>PowerPoint Presentation</vt:lpstr>
      <vt:lpstr>Cell diagram</vt:lpstr>
      <vt:lpstr>Avgör om reaktionen </vt:lpstr>
      <vt:lpstr>PowerPoint Presentation</vt:lpstr>
      <vt:lpstr>PowerPoint Presentation</vt:lpstr>
      <vt:lpstr>oxidationen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Redoxreaktioner 2.2 år 7</dc:title>
  <dc:creator>felix backstrom</dc:creator>
  <cp:lastModifiedBy>BÄCKSTRÖM Sofia (LUX-Teacher)</cp:lastModifiedBy>
  <cp:revision>7</cp:revision>
  <dcterms:created xsi:type="dcterms:W3CDTF">2019-07-31T18:55:25Z</dcterms:created>
  <dcterms:modified xsi:type="dcterms:W3CDTF">2019-09-04T20:31:51Z</dcterms:modified>
</cp:coreProperties>
</file>

<file path=docProps/thumbnail.jpeg>
</file>